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9"/>
  </p:notesMasterIdLst>
  <p:sldIdLst>
    <p:sldId id="280" r:id="rId2"/>
    <p:sldId id="281" r:id="rId3"/>
    <p:sldId id="283" r:id="rId4"/>
    <p:sldId id="286" r:id="rId5"/>
    <p:sldId id="287" r:id="rId6"/>
    <p:sldId id="284" r:id="rId7"/>
    <p:sldId id="285" r:id="rId8"/>
  </p:sldIdLst>
  <p:sldSz cx="9144000" cy="5143500" type="screen16x9"/>
  <p:notesSz cx="6858000" cy="9144000"/>
  <p:embeddedFontLst>
    <p:embeddedFont>
      <p:font typeface="Barlow" panose="020B0604020202020204" charset="0"/>
      <p:regular r:id="rId10"/>
      <p:bold r:id="rId11"/>
      <p:italic r:id="rId12"/>
      <p:bold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36"/>
    <p:restoredTop sz="94698"/>
  </p:normalViewPr>
  <p:slideViewPr>
    <p:cSldViewPr snapToGrid="0" snapToObjects="1">
      <p:cViewPr varScale="1">
        <p:scale>
          <a:sx n="145" d="100"/>
          <a:sy n="145" d="100"/>
        </p:scale>
        <p:origin x="24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82104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149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4882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166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3504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513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0913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6583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516600" y="514350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516600" y="1967475"/>
            <a:ext cx="6768900" cy="242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body" idx="1"/>
          </p:nvPr>
        </p:nvSpPr>
        <p:spPr>
          <a:xfrm>
            <a:off x="516600" y="4406300"/>
            <a:ext cx="7772100" cy="30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16600" y="514350"/>
            <a:ext cx="64800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16600" y="1967475"/>
            <a:ext cx="6768900" cy="2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•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302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6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36"/>
          <p:cNvSpPr txBox="1">
            <a:spLocks noGrp="1"/>
          </p:cNvSpPr>
          <p:nvPr>
            <p:ph type="title"/>
          </p:nvPr>
        </p:nvSpPr>
        <p:spPr>
          <a:xfrm>
            <a:off x="516600" y="514350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Projets</a:t>
            </a:r>
            <a:r>
              <a:rPr lang="en" dirty="0"/>
              <a:t> EPS</a:t>
            </a:r>
            <a:endParaRPr dirty="0"/>
          </a:p>
        </p:txBody>
      </p:sp>
      <p:sp>
        <p:nvSpPr>
          <p:cNvPr id="723" name="Google Shape;723;p36"/>
          <p:cNvSpPr txBox="1">
            <a:spLocks noGrp="1"/>
          </p:cNvSpPr>
          <p:nvPr>
            <p:ph type="body" idx="1"/>
          </p:nvPr>
        </p:nvSpPr>
        <p:spPr>
          <a:xfrm>
            <a:off x="516600" y="1462979"/>
            <a:ext cx="6768900" cy="242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2400" dirty="0"/>
              <a:t>Projet JO 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2400" dirty="0"/>
              <a:t>Projet Culture Hispanique</a:t>
            </a:r>
          </a:p>
          <a:p>
            <a:pPr marL="342900" indent="-342900">
              <a:buFontTx/>
              <a:buChar char="-"/>
            </a:pPr>
            <a:r>
              <a:rPr lang="fr-FR" sz="2400" dirty="0"/>
              <a:t>Projet AS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2400" dirty="0"/>
              <a:t>Projet Stage massé Terminal</a:t>
            </a:r>
            <a:endParaRPr sz="2400" dirty="0"/>
          </a:p>
        </p:txBody>
      </p:sp>
      <p:sp>
        <p:nvSpPr>
          <p:cNvPr id="724" name="Google Shape;724;p36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725" name="Google Shape;725;p36"/>
          <p:cNvSpPr/>
          <p:nvPr/>
        </p:nvSpPr>
        <p:spPr>
          <a:xfrm>
            <a:off x="7154881" y="733894"/>
            <a:ext cx="1137488" cy="1137486"/>
          </a:xfrm>
          <a:custGeom>
            <a:avLst/>
            <a:gdLst/>
            <a:ahLst/>
            <a:cxnLst/>
            <a:rect l="l" t="t" r="r" b="b"/>
            <a:pathLst>
              <a:path w="2274977" h="2274971" extrusionOk="0">
                <a:moveTo>
                  <a:pt x="2274977" y="1013036"/>
                </a:moveTo>
                <a:lnTo>
                  <a:pt x="2274977" y="1013036"/>
                </a:lnTo>
                <a:lnTo>
                  <a:pt x="2274977" y="0"/>
                </a:lnTo>
                <a:lnTo>
                  <a:pt x="2274977" y="0"/>
                </a:lnTo>
                <a:cubicBezTo>
                  <a:pt x="1018536" y="0"/>
                  <a:pt x="0" y="1018530"/>
                  <a:pt x="0" y="2274971"/>
                </a:cubicBezTo>
                <a:lnTo>
                  <a:pt x="1013047" y="2274971"/>
                </a:lnTo>
                <a:cubicBezTo>
                  <a:pt x="1013047" y="1578027"/>
                  <a:pt x="1578038" y="1013036"/>
                  <a:pt x="2274977" y="1013036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p36"/>
          <p:cNvSpPr/>
          <p:nvPr/>
        </p:nvSpPr>
        <p:spPr>
          <a:xfrm>
            <a:off x="6477000" y="1123749"/>
            <a:ext cx="1106170" cy="276543"/>
          </a:xfrm>
          <a:custGeom>
            <a:avLst/>
            <a:gdLst/>
            <a:ahLst/>
            <a:cxnLst/>
            <a:rect l="l" t="t" r="r" b="b"/>
            <a:pathLst>
              <a:path w="2212339" h="553085" extrusionOk="0">
                <a:moveTo>
                  <a:pt x="276542" y="0"/>
                </a:moveTo>
                <a:cubicBezTo>
                  <a:pt x="123753" y="0"/>
                  <a:pt x="0" y="123753"/>
                  <a:pt x="0" y="276543"/>
                </a:cubicBezTo>
                <a:cubicBezTo>
                  <a:pt x="0" y="429332"/>
                  <a:pt x="123753" y="553085"/>
                  <a:pt x="276542" y="553085"/>
                </a:cubicBezTo>
                <a:cubicBezTo>
                  <a:pt x="429332" y="553085"/>
                  <a:pt x="553085" y="429332"/>
                  <a:pt x="553085" y="276543"/>
                </a:cubicBezTo>
                <a:cubicBezTo>
                  <a:pt x="553085" y="123753"/>
                  <a:pt x="429332" y="0"/>
                  <a:pt x="276542" y="0"/>
                </a:cubicBezTo>
                <a:close/>
                <a:moveTo>
                  <a:pt x="1935797" y="0"/>
                </a:moveTo>
                <a:cubicBezTo>
                  <a:pt x="1783007" y="0"/>
                  <a:pt x="1659254" y="123753"/>
                  <a:pt x="1659254" y="276543"/>
                </a:cubicBezTo>
                <a:cubicBezTo>
                  <a:pt x="1659254" y="429332"/>
                  <a:pt x="1783007" y="553085"/>
                  <a:pt x="1935797" y="553085"/>
                </a:cubicBezTo>
                <a:cubicBezTo>
                  <a:pt x="2088586" y="553085"/>
                  <a:pt x="2212339" y="429332"/>
                  <a:pt x="2212339" y="276543"/>
                </a:cubicBezTo>
                <a:cubicBezTo>
                  <a:pt x="2212339" y="123753"/>
                  <a:pt x="2088586" y="0"/>
                  <a:pt x="1935797" y="0"/>
                </a:cubicBezTo>
                <a:close/>
                <a:moveTo>
                  <a:pt x="1106170" y="0"/>
                </a:moveTo>
                <a:cubicBezTo>
                  <a:pt x="953380" y="0"/>
                  <a:pt x="829627" y="123753"/>
                  <a:pt x="829627" y="276543"/>
                </a:cubicBezTo>
                <a:cubicBezTo>
                  <a:pt x="829627" y="429332"/>
                  <a:pt x="953380" y="553085"/>
                  <a:pt x="1106170" y="553085"/>
                </a:cubicBezTo>
                <a:cubicBezTo>
                  <a:pt x="1258959" y="553085"/>
                  <a:pt x="1382712" y="429332"/>
                  <a:pt x="1382712" y="276543"/>
                </a:cubicBezTo>
                <a:cubicBezTo>
                  <a:pt x="1382712" y="123753"/>
                  <a:pt x="1258959" y="0"/>
                  <a:pt x="11061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37"/>
          <p:cNvSpPr txBox="1">
            <a:spLocks noGrp="1"/>
          </p:cNvSpPr>
          <p:nvPr>
            <p:ph type="title"/>
          </p:nvPr>
        </p:nvSpPr>
        <p:spPr>
          <a:xfrm>
            <a:off x="335941" y="132901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Classe</a:t>
            </a:r>
            <a:r>
              <a:rPr lang="en" dirty="0"/>
              <a:t> option JO </a:t>
            </a:r>
            <a:endParaRPr dirty="0"/>
          </a:p>
        </p:txBody>
      </p:sp>
      <p:sp>
        <p:nvSpPr>
          <p:cNvPr id="732" name="Google Shape;732;p37"/>
          <p:cNvSpPr txBox="1">
            <a:spLocks noGrp="1"/>
          </p:cNvSpPr>
          <p:nvPr>
            <p:ph type="body" idx="1"/>
          </p:nvPr>
        </p:nvSpPr>
        <p:spPr>
          <a:xfrm>
            <a:off x="335941" y="893656"/>
            <a:ext cx="6768900" cy="9119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err="1">
                <a:solidFill>
                  <a:srgbClr val="FFC000"/>
                </a:solidFill>
              </a:rPr>
              <a:t>Olympiade</a:t>
            </a:r>
            <a:r>
              <a:rPr lang="en" sz="1800" b="1" dirty="0">
                <a:solidFill>
                  <a:srgbClr val="FFC000"/>
                </a:solidFill>
              </a:rPr>
              <a:t> </a:t>
            </a:r>
            <a:r>
              <a:rPr lang="fr-FR" sz="1800" b="1" dirty="0">
                <a:solidFill>
                  <a:srgbClr val="FFC000"/>
                </a:solidFill>
              </a:rPr>
              <a:t>: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FR" sz="1400" dirty="0"/>
              <a:t>Formule A = ½ journée OU formule B = journée entière</a:t>
            </a:r>
          </a:p>
          <a:p>
            <a:pPr lvl="1" indent="-342900">
              <a:spcBef>
                <a:spcPts val="0"/>
              </a:spcBef>
              <a:buSzPts val="1800"/>
              <a:buChar char="•"/>
            </a:pPr>
            <a:r>
              <a:rPr lang="fr-FR" sz="1400" dirty="0"/>
              <a:t>Si B = Création d’une « cérémonie d’ouverture » </a:t>
            </a: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endParaRPr sz="1800" dirty="0"/>
          </a:p>
        </p:txBody>
      </p:sp>
      <p:sp>
        <p:nvSpPr>
          <p:cNvPr id="733" name="Google Shape;733;p37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734" name="Google Shape;734;p37"/>
          <p:cNvSpPr/>
          <p:nvPr/>
        </p:nvSpPr>
        <p:spPr>
          <a:xfrm>
            <a:off x="7154881" y="733894"/>
            <a:ext cx="1137488" cy="1137486"/>
          </a:xfrm>
          <a:custGeom>
            <a:avLst/>
            <a:gdLst/>
            <a:ahLst/>
            <a:cxnLst/>
            <a:rect l="l" t="t" r="r" b="b"/>
            <a:pathLst>
              <a:path w="2274977" h="2274971" extrusionOk="0">
                <a:moveTo>
                  <a:pt x="2274977" y="1013036"/>
                </a:moveTo>
                <a:lnTo>
                  <a:pt x="2274977" y="1013036"/>
                </a:lnTo>
                <a:lnTo>
                  <a:pt x="2274977" y="0"/>
                </a:lnTo>
                <a:lnTo>
                  <a:pt x="2274977" y="0"/>
                </a:lnTo>
                <a:cubicBezTo>
                  <a:pt x="1018536" y="0"/>
                  <a:pt x="0" y="1018530"/>
                  <a:pt x="0" y="2274971"/>
                </a:cubicBezTo>
                <a:lnTo>
                  <a:pt x="1013047" y="2274971"/>
                </a:lnTo>
                <a:cubicBezTo>
                  <a:pt x="1013047" y="1578027"/>
                  <a:pt x="1578038" y="1013036"/>
                  <a:pt x="2274977" y="10130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37"/>
          <p:cNvSpPr/>
          <p:nvPr/>
        </p:nvSpPr>
        <p:spPr>
          <a:xfrm>
            <a:off x="6477000" y="1123749"/>
            <a:ext cx="1106170" cy="276543"/>
          </a:xfrm>
          <a:custGeom>
            <a:avLst/>
            <a:gdLst/>
            <a:ahLst/>
            <a:cxnLst/>
            <a:rect l="l" t="t" r="r" b="b"/>
            <a:pathLst>
              <a:path w="2212339" h="553085" extrusionOk="0">
                <a:moveTo>
                  <a:pt x="276542" y="0"/>
                </a:moveTo>
                <a:cubicBezTo>
                  <a:pt x="123753" y="0"/>
                  <a:pt x="0" y="123753"/>
                  <a:pt x="0" y="276543"/>
                </a:cubicBezTo>
                <a:cubicBezTo>
                  <a:pt x="0" y="429332"/>
                  <a:pt x="123753" y="553085"/>
                  <a:pt x="276542" y="553085"/>
                </a:cubicBezTo>
                <a:cubicBezTo>
                  <a:pt x="429332" y="553085"/>
                  <a:pt x="553085" y="429332"/>
                  <a:pt x="553085" y="276543"/>
                </a:cubicBezTo>
                <a:cubicBezTo>
                  <a:pt x="553085" y="123753"/>
                  <a:pt x="429332" y="0"/>
                  <a:pt x="276542" y="0"/>
                </a:cubicBezTo>
                <a:close/>
                <a:moveTo>
                  <a:pt x="1935797" y="0"/>
                </a:moveTo>
                <a:cubicBezTo>
                  <a:pt x="1783007" y="0"/>
                  <a:pt x="1659254" y="123753"/>
                  <a:pt x="1659254" y="276543"/>
                </a:cubicBezTo>
                <a:cubicBezTo>
                  <a:pt x="1659254" y="429332"/>
                  <a:pt x="1783007" y="553085"/>
                  <a:pt x="1935797" y="553085"/>
                </a:cubicBezTo>
                <a:cubicBezTo>
                  <a:pt x="2088586" y="553085"/>
                  <a:pt x="2212339" y="429332"/>
                  <a:pt x="2212339" y="276543"/>
                </a:cubicBezTo>
                <a:cubicBezTo>
                  <a:pt x="2212339" y="123753"/>
                  <a:pt x="2088586" y="0"/>
                  <a:pt x="1935797" y="0"/>
                </a:cubicBezTo>
                <a:close/>
                <a:moveTo>
                  <a:pt x="1106170" y="0"/>
                </a:moveTo>
                <a:cubicBezTo>
                  <a:pt x="953380" y="0"/>
                  <a:pt x="829627" y="123753"/>
                  <a:pt x="829627" y="276543"/>
                </a:cubicBezTo>
                <a:cubicBezTo>
                  <a:pt x="829627" y="429332"/>
                  <a:pt x="953380" y="553085"/>
                  <a:pt x="1106170" y="553085"/>
                </a:cubicBezTo>
                <a:cubicBezTo>
                  <a:pt x="1258959" y="553085"/>
                  <a:pt x="1382712" y="429332"/>
                  <a:pt x="1382712" y="276543"/>
                </a:cubicBezTo>
                <a:cubicBezTo>
                  <a:pt x="1382712" y="123753"/>
                  <a:pt x="1258959" y="0"/>
                  <a:pt x="11061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732;p37">
            <a:extLst>
              <a:ext uri="{FF2B5EF4-FFF2-40B4-BE49-F238E27FC236}">
                <a16:creationId xmlns:a16="http://schemas.microsoft.com/office/drawing/2014/main" xmlns="" id="{53C83025-72F3-08DB-CB25-F30C338CF3C5}"/>
              </a:ext>
            </a:extLst>
          </p:cNvPr>
          <p:cNvSpPr txBox="1">
            <a:spLocks/>
          </p:cNvSpPr>
          <p:nvPr/>
        </p:nvSpPr>
        <p:spPr>
          <a:xfrm>
            <a:off x="321982" y="1898160"/>
            <a:ext cx="8244862" cy="123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•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>
              <a:buFont typeface="Barlow"/>
              <a:buNone/>
            </a:pPr>
            <a:r>
              <a:rPr lang="fr-FR" sz="1800" b="1" dirty="0">
                <a:solidFill>
                  <a:srgbClr val="FFC000"/>
                </a:solidFill>
              </a:rPr>
              <a:t>Interdisciplinarité :</a:t>
            </a:r>
            <a:r>
              <a:rPr lang="fr-FR" sz="1800" b="1" dirty="0"/>
              <a:t/>
            </a:r>
            <a:br>
              <a:rPr lang="fr-FR" sz="1800" b="1" dirty="0"/>
            </a:br>
            <a:r>
              <a:rPr lang="fr-FR" sz="1400" b="1" dirty="0"/>
              <a:t>Arts appliqués :</a:t>
            </a:r>
            <a:r>
              <a:rPr lang="fr-FR" sz="1400" dirty="0"/>
              <a:t>Les élèves parades par classe ou équipe (4 par classe) avec leurs couleur et leur </a:t>
            </a:r>
            <a:r>
              <a:rPr lang="fr-FR" sz="1400" b="1" dirty="0"/>
              <a:t>blason. </a:t>
            </a:r>
          </a:p>
          <a:p>
            <a:pPr marL="0" indent="0">
              <a:buFont typeface="Barlow"/>
              <a:buNone/>
            </a:pPr>
            <a:r>
              <a:rPr lang="fr-FR" sz="1400" b="1" dirty="0"/>
              <a:t>Français: </a:t>
            </a:r>
            <a:r>
              <a:rPr lang="fr-FR" sz="1400" dirty="0"/>
              <a:t>Discours d’ouverture ? Par classe et/ou équipe. Comment interviewer un athlètes ? </a:t>
            </a:r>
            <a:endParaRPr lang="fr-FR" sz="1400" b="1" dirty="0"/>
          </a:p>
          <a:p>
            <a:pPr marL="0" indent="0">
              <a:buNone/>
            </a:pPr>
            <a:r>
              <a:rPr lang="fr-FR" sz="1400" b="1" dirty="0"/>
              <a:t>Histoire Géographie : </a:t>
            </a:r>
            <a:r>
              <a:rPr lang="fr-FR" sz="1400" dirty="0"/>
              <a:t>Travail sur la </a:t>
            </a:r>
            <a:r>
              <a:rPr lang="fr-FR" sz="1400"/>
              <a:t>géopolotique</a:t>
            </a:r>
            <a:r>
              <a:rPr lang="fr-FR" sz="1400" dirty="0"/>
              <a:t> / Héritage des JO </a:t>
            </a:r>
          </a:p>
          <a:p>
            <a:pPr marL="0" indent="0">
              <a:buFont typeface="Barlow"/>
              <a:buNone/>
            </a:pPr>
            <a:endParaRPr lang="fr-FR" dirty="0"/>
          </a:p>
        </p:txBody>
      </p:sp>
      <p:sp>
        <p:nvSpPr>
          <p:cNvPr id="16" name="Google Shape;732;p37">
            <a:extLst>
              <a:ext uri="{FF2B5EF4-FFF2-40B4-BE49-F238E27FC236}">
                <a16:creationId xmlns:a16="http://schemas.microsoft.com/office/drawing/2014/main" xmlns="" id="{A152045D-417B-EE7E-A4EF-B31A6AAADB9B}"/>
              </a:ext>
            </a:extLst>
          </p:cNvPr>
          <p:cNvSpPr txBox="1">
            <a:spLocks/>
          </p:cNvSpPr>
          <p:nvPr/>
        </p:nvSpPr>
        <p:spPr>
          <a:xfrm>
            <a:off x="321982" y="3128779"/>
            <a:ext cx="8144529" cy="141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•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>
              <a:lnSpc>
                <a:spcPct val="150000"/>
              </a:lnSpc>
              <a:buFont typeface="Barlow"/>
              <a:buNone/>
            </a:pPr>
            <a:r>
              <a:rPr lang="fr-FR" sz="1800" b="1" dirty="0" err="1">
                <a:solidFill>
                  <a:srgbClr val="FFC000"/>
                </a:solidFill>
              </a:rPr>
              <a:t>Houdremont</a:t>
            </a:r>
            <a:r>
              <a:rPr lang="fr-FR" sz="1800" b="1" dirty="0">
                <a:solidFill>
                  <a:srgbClr val="FFC000"/>
                </a:solidFill>
              </a:rPr>
              <a:t> : </a:t>
            </a:r>
            <a:r>
              <a:rPr lang="fr-FR" sz="1800" dirty="0"/>
              <a:t>Intervention en cirque (Parade pour les JO 2024) </a:t>
            </a:r>
          </a:p>
          <a:p>
            <a:pPr marL="0" indent="0">
              <a:lnSpc>
                <a:spcPct val="150000"/>
              </a:lnSpc>
              <a:buFont typeface="Barlow"/>
              <a:buNone/>
            </a:pPr>
            <a:r>
              <a:rPr lang="fr-FR" sz="1800" b="1" dirty="0">
                <a:solidFill>
                  <a:srgbClr val="FFC000"/>
                </a:solidFill>
              </a:rPr>
              <a:t>Rencontre athlètes : </a:t>
            </a:r>
            <a:r>
              <a:rPr lang="fr-FR" sz="1800" dirty="0"/>
              <a:t>Boxe, interview </a:t>
            </a:r>
          </a:p>
          <a:p>
            <a:pPr marL="0" indent="0">
              <a:lnSpc>
                <a:spcPct val="150000"/>
              </a:lnSpc>
              <a:buFont typeface="Barlow"/>
              <a:buNone/>
            </a:pPr>
            <a:r>
              <a:rPr lang="fr-FR" sz="1800" b="1" dirty="0">
                <a:solidFill>
                  <a:srgbClr val="FFC000"/>
                </a:solidFill>
              </a:rPr>
              <a:t>Visites : </a:t>
            </a:r>
            <a:r>
              <a:rPr lang="fr-FR" sz="1800" dirty="0"/>
              <a:t>Village olympique </a:t>
            </a:r>
          </a:p>
          <a:p>
            <a:pPr marL="0" indent="0">
              <a:lnSpc>
                <a:spcPct val="150000"/>
              </a:lnSpc>
              <a:buFont typeface="Barlow"/>
              <a:buNone/>
            </a:pPr>
            <a:r>
              <a:rPr lang="fr-FR" sz="1800" b="1" dirty="0">
                <a:solidFill>
                  <a:srgbClr val="FFC000"/>
                </a:solidFill>
              </a:rPr>
              <a:t>Exposition : </a:t>
            </a:r>
            <a:r>
              <a:rPr lang="fr-FR" sz="1800" dirty="0"/>
              <a:t>Affiches JO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37"/>
          <p:cNvSpPr txBox="1">
            <a:spLocks noGrp="1"/>
          </p:cNvSpPr>
          <p:nvPr>
            <p:ph type="title"/>
          </p:nvPr>
        </p:nvSpPr>
        <p:spPr>
          <a:xfrm>
            <a:off x="851631" y="321351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Arts Appliqués</a:t>
            </a:r>
            <a:endParaRPr dirty="0"/>
          </a:p>
        </p:txBody>
      </p:sp>
      <p:sp>
        <p:nvSpPr>
          <p:cNvPr id="733" name="Google Shape;733;p37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34" name="Google Shape;734;p37"/>
          <p:cNvSpPr/>
          <p:nvPr/>
        </p:nvSpPr>
        <p:spPr>
          <a:xfrm>
            <a:off x="7154881" y="733894"/>
            <a:ext cx="1137488" cy="1137486"/>
          </a:xfrm>
          <a:custGeom>
            <a:avLst/>
            <a:gdLst/>
            <a:ahLst/>
            <a:cxnLst/>
            <a:rect l="l" t="t" r="r" b="b"/>
            <a:pathLst>
              <a:path w="2274977" h="2274971" extrusionOk="0">
                <a:moveTo>
                  <a:pt x="2274977" y="1013036"/>
                </a:moveTo>
                <a:lnTo>
                  <a:pt x="2274977" y="1013036"/>
                </a:lnTo>
                <a:lnTo>
                  <a:pt x="2274977" y="0"/>
                </a:lnTo>
                <a:lnTo>
                  <a:pt x="2274977" y="0"/>
                </a:lnTo>
                <a:cubicBezTo>
                  <a:pt x="1018536" y="0"/>
                  <a:pt x="0" y="1018530"/>
                  <a:pt x="0" y="2274971"/>
                </a:cubicBezTo>
                <a:lnTo>
                  <a:pt x="1013047" y="2274971"/>
                </a:lnTo>
                <a:cubicBezTo>
                  <a:pt x="1013047" y="1578027"/>
                  <a:pt x="1578038" y="1013036"/>
                  <a:pt x="2274977" y="1013036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37"/>
          <p:cNvSpPr/>
          <p:nvPr/>
        </p:nvSpPr>
        <p:spPr>
          <a:xfrm>
            <a:off x="6477000" y="1123749"/>
            <a:ext cx="1106170" cy="276543"/>
          </a:xfrm>
          <a:custGeom>
            <a:avLst/>
            <a:gdLst/>
            <a:ahLst/>
            <a:cxnLst/>
            <a:rect l="l" t="t" r="r" b="b"/>
            <a:pathLst>
              <a:path w="2212339" h="553085" extrusionOk="0">
                <a:moveTo>
                  <a:pt x="276542" y="0"/>
                </a:moveTo>
                <a:cubicBezTo>
                  <a:pt x="123753" y="0"/>
                  <a:pt x="0" y="123753"/>
                  <a:pt x="0" y="276543"/>
                </a:cubicBezTo>
                <a:cubicBezTo>
                  <a:pt x="0" y="429332"/>
                  <a:pt x="123753" y="553085"/>
                  <a:pt x="276542" y="553085"/>
                </a:cubicBezTo>
                <a:cubicBezTo>
                  <a:pt x="429332" y="553085"/>
                  <a:pt x="553085" y="429332"/>
                  <a:pt x="553085" y="276543"/>
                </a:cubicBezTo>
                <a:cubicBezTo>
                  <a:pt x="553085" y="123753"/>
                  <a:pt x="429332" y="0"/>
                  <a:pt x="276542" y="0"/>
                </a:cubicBezTo>
                <a:close/>
                <a:moveTo>
                  <a:pt x="1935797" y="0"/>
                </a:moveTo>
                <a:cubicBezTo>
                  <a:pt x="1783007" y="0"/>
                  <a:pt x="1659254" y="123753"/>
                  <a:pt x="1659254" y="276543"/>
                </a:cubicBezTo>
                <a:cubicBezTo>
                  <a:pt x="1659254" y="429332"/>
                  <a:pt x="1783007" y="553085"/>
                  <a:pt x="1935797" y="553085"/>
                </a:cubicBezTo>
                <a:cubicBezTo>
                  <a:pt x="2088586" y="553085"/>
                  <a:pt x="2212339" y="429332"/>
                  <a:pt x="2212339" y="276543"/>
                </a:cubicBezTo>
                <a:cubicBezTo>
                  <a:pt x="2212339" y="123753"/>
                  <a:pt x="2088586" y="0"/>
                  <a:pt x="1935797" y="0"/>
                </a:cubicBezTo>
                <a:close/>
                <a:moveTo>
                  <a:pt x="1106170" y="0"/>
                </a:moveTo>
                <a:cubicBezTo>
                  <a:pt x="953380" y="0"/>
                  <a:pt x="829627" y="123753"/>
                  <a:pt x="829627" y="276543"/>
                </a:cubicBezTo>
                <a:cubicBezTo>
                  <a:pt x="829627" y="429332"/>
                  <a:pt x="953380" y="553085"/>
                  <a:pt x="1106170" y="553085"/>
                </a:cubicBezTo>
                <a:cubicBezTo>
                  <a:pt x="1258959" y="553085"/>
                  <a:pt x="1382712" y="429332"/>
                  <a:pt x="1382712" y="276543"/>
                </a:cubicBezTo>
                <a:cubicBezTo>
                  <a:pt x="1382712" y="123753"/>
                  <a:pt x="1258959" y="0"/>
                  <a:pt x="11061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32;p37">
            <a:extLst>
              <a:ext uri="{FF2B5EF4-FFF2-40B4-BE49-F238E27FC236}">
                <a16:creationId xmlns:a16="http://schemas.microsoft.com/office/drawing/2014/main" xmlns="" id="{6F982318-1220-8255-BC0A-D668D5D24C3C}"/>
              </a:ext>
            </a:extLst>
          </p:cNvPr>
          <p:cNvSpPr txBox="1">
            <a:spLocks/>
          </p:cNvSpPr>
          <p:nvPr/>
        </p:nvSpPr>
        <p:spPr>
          <a:xfrm>
            <a:off x="668614" y="2446932"/>
            <a:ext cx="8122972" cy="1561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•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>
              <a:buFont typeface="Barlow"/>
              <a:buNone/>
            </a:pPr>
            <a:r>
              <a:rPr lang="fr-FR" sz="1400" b="1" dirty="0"/>
              <a:t>Toutes les classes de 2</a:t>
            </a:r>
            <a:r>
              <a:rPr lang="fr-FR" sz="1400" b="1" baseline="30000" dirty="0"/>
              <a:t>ND</a:t>
            </a:r>
            <a:r>
              <a:rPr lang="fr-FR" sz="1400" b="1" dirty="0"/>
              <a:t> – Création d’un Blason</a:t>
            </a:r>
            <a:endParaRPr lang="fr-FR" sz="1400" dirty="0"/>
          </a:p>
          <a:p>
            <a:pPr marL="0" indent="0">
              <a:buFont typeface="Barlow"/>
              <a:buNone/>
            </a:pPr>
            <a:r>
              <a:rPr lang="fr-FR" sz="1400" dirty="0"/>
              <a:t>L’idée est que sur 1 mois, les élèves de chaque classe de seconde divisée en 4 équipes créent « un blason » qui représente l’équipe. En choisissant une couleur/des éléments.</a:t>
            </a:r>
          </a:p>
          <a:p>
            <a:pPr marL="0" indent="0">
              <a:buFont typeface="Barlow"/>
              <a:buNone/>
            </a:pPr>
            <a:r>
              <a:rPr lang="fr-FR" sz="1400" dirty="0"/>
              <a:t>Ensuite, nous pensions à floquer le blason sur un « bandana » . </a:t>
            </a:r>
          </a:p>
          <a:p>
            <a:pPr marL="0" indent="0">
              <a:buFont typeface="Barlow"/>
              <a:buNone/>
            </a:pPr>
            <a:endParaRPr lang="fr-FR" sz="1400" dirty="0"/>
          </a:p>
          <a:p>
            <a:pPr marL="0" indent="0">
              <a:buFont typeface="Barlow"/>
              <a:buNone/>
            </a:pPr>
            <a:r>
              <a:rPr lang="fr-FR" sz="1800" b="1" dirty="0"/>
              <a:t>+ </a:t>
            </a:r>
            <a:r>
              <a:rPr lang="fr-FR" sz="1400" dirty="0"/>
              <a:t>Possibilité de créer un concours / exposition des blasons la semaine avant les olympiades 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Font typeface="Barlow"/>
              <a:buNone/>
            </a:pPr>
            <a:endParaRPr lang="fr-FR" sz="1800" dirty="0"/>
          </a:p>
          <a:p>
            <a:pPr marL="0" indent="0">
              <a:spcBef>
                <a:spcPts val="800"/>
              </a:spcBef>
              <a:spcAft>
                <a:spcPts val="800"/>
              </a:spcAft>
              <a:buFont typeface="Barlow"/>
              <a:buNone/>
            </a:pPr>
            <a:endParaRPr lang="fr-FR" sz="18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BC93430-3DBD-EE21-8CA0-6C8C118BC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960" y="4138156"/>
            <a:ext cx="1026279" cy="793494"/>
          </a:xfrm>
          <a:prstGeom prst="rect">
            <a:avLst/>
          </a:prstGeom>
        </p:spPr>
      </p:pic>
      <p:grpSp>
        <p:nvGrpSpPr>
          <p:cNvPr id="15" name="Google Shape;403;p26">
            <a:extLst>
              <a:ext uri="{FF2B5EF4-FFF2-40B4-BE49-F238E27FC236}">
                <a16:creationId xmlns:a16="http://schemas.microsoft.com/office/drawing/2014/main" xmlns="" id="{F691C94A-3291-2AEC-A540-0FBD3C32B425}"/>
              </a:ext>
            </a:extLst>
          </p:cNvPr>
          <p:cNvGrpSpPr/>
          <p:nvPr/>
        </p:nvGrpSpPr>
        <p:grpSpPr>
          <a:xfrm>
            <a:off x="133340" y="205086"/>
            <a:ext cx="694377" cy="1161164"/>
            <a:chOff x="13068348" y="6194425"/>
            <a:chExt cx="715789" cy="1196968"/>
          </a:xfrm>
          <a:solidFill>
            <a:srgbClr val="0070C0"/>
          </a:solidFill>
        </p:grpSpPr>
        <p:sp>
          <p:nvSpPr>
            <p:cNvPr id="16" name="Google Shape;404;p26">
              <a:extLst>
                <a:ext uri="{FF2B5EF4-FFF2-40B4-BE49-F238E27FC236}">
                  <a16:creationId xmlns:a16="http://schemas.microsoft.com/office/drawing/2014/main" xmlns="" id="{9FAD9DFC-E3E3-B82A-32AB-678E5FFF3EEC}"/>
                </a:ext>
              </a:extLst>
            </p:cNvPr>
            <p:cNvSpPr/>
            <p:nvPr/>
          </p:nvSpPr>
          <p:spPr>
            <a:xfrm>
              <a:off x="13068348" y="6194425"/>
              <a:ext cx="715789" cy="715572"/>
            </a:xfrm>
            <a:custGeom>
              <a:avLst/>
              <a:gdLst/>
              <a:ahLst/>
              <a:cxnLst/>
              <a:rect l="l" t="t" r="r" b="b"/>
              <a:pathLst>
                <a:path w="715789" h="715572" extrusionOk="0">
                  <a:moveTo>
                    <a:pt x="357892" y="715572"/>
                  </a:moveTo>
                  <a:cubicBezTo>
                    <a:pt x="160552" y="715572"/>
                    <a:pt x="0" y="555069"/>
                    <a:pt x="0" y="357783"/>
                  </a:cubicBezTo>
                  <a:cubicBezTo>
                    <a:pt x="0" y="160503"/>
                    <a:pt x="160552" y="0"/>
                    <a:pt x="357892" y="0"/>
                  </a:cubicBezTo>
                  <a:cubicBezTo>
                    <a:pt x="555238" y="0"/>
                    <a:pt x="715790" y="160503"/>
                    <a:pt x="715790" y="357783"/>
                  </a:cubicBezTo>
                  <a:cubicBezTo>
                    <a:pt x="715790" y="555069"/>
                    <a:pt x="555238" y="715572"/>
                    <a:pt x="357892" y="715572"/>
                  </a:cubicBezTo>
                  <a:close/>
                  <a:moveTo>
                    <a:pt x="357892" y="24332"/>
                  </a:moveTo>
                  <a:cubicBezTo>
                    <a:pt x="173969" y="24332"/>
                    <a:pt x="24339" y="173917"/>
                    <a:pt x="24339" y="357783"/>
                  </a:cubicBezTo>
                  <a:cubicBezTo>
                    <a:pt x="24339" y="541650"/>
                    <a:pt x="173969" y="691241"/>
                    <a:pt x="357892" y="691241"/>
                  </a:cubicBezTo>
                  <a:cubicBezTo>
                    <a:pt x="541815" y="691241"/>
                    <a:pt x="691451" y="541650"/>
                    <a:pt x="691451" y="357783"/>
                  </a:cubicBezTo>
                  <a:cubicBezTo>
                    <a:pt x="691451" y="173917"/>
                    <a:pt x="541815" y="24332"/>
                    <a:pt x="357892" y="243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405;p26">
              <a:extLst>
                <a:ext uri="{FF2B5EF4-FFF2-40B4-BE49-F238E27FC236}">
                  <a16:creationId xmlns:a16="http://schemas.microsoft.com/office/drawing/2014/main" xmlns="" id="{0ED733AC-1F5C-B821-CEE4-0D4B18D2B999}"/>
                </a:ext>
              </a:extLst>
            </p:cNvPr>
            <p:cNvSpPr/>
            <p:nvPr/>
          </p:nvSpPr>
          <p:spPr>
            <a:xfrm>
              <a:off x="13414070" y="6885665"/>
              <a:ext cx="24339" cy="158346"/>
            </a:xfrm>
            <a:custGeom>
              <a:avLst/>
              <a:gdLst/>
              <a:ahLst/>
              <a:cxnLst/>
              <a:rect l="l" t="t" r="r" b="b"/>
              <a:pathLst>
                <a:path w="24339" h="158346" extrusionOk="0">
                  <a:moveTo>
                    <a:pt x="12170" y="158347"/>
                  </a:moveTo>
                  <a:cubicBezTo>
                    <a:pt x="5449" y="158347"/>
                    <a:pt x="0" y="152899"/>
                    <a:pt x="0" y="146181"/>
                  </a:cubicBezTo>
                  <a:lnTo>
                    <a:pt x="0" y="12166"/>
                  </a:lnTo>
                  <a:cubicBezTo>
                    <a:pt x="0" y="5447"/>
                    <a:pt x="5449" y="0"/>
                    <a:pt x="12170" y="0"/>
                  </a:cubicBezTo>
                  <a:cubicBezTo>
                    <a:pt x="18890" y="0"/>
                    <a:pt x="24339" y="5447"/>
                    <a:pt x="24339" y="12166"/>
                  </a:cubicBezTo>
                  <a:lnTo>
                    <a:pt x="24339" y="146181"/>
                  </a:lnTo>
                  <a:cubicBezTo>
                    <a:pt x="24339" y="152899"/>
                    <a:pt x="18890" y="158347"/>
                    <a:pt x="12170" y="1583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406;p26">
              <a:extLst>
                <a:ext uri="{FF2B5EF4-FFF2-40B4-BE49-F238E27FC236}">
                  <a16:creationId xmlns:a16="http://schemas.microsoft.com/office/drawing/2014/main" xmlns="" id="{AD89D286-7653-1BB2-2C4C-21DAA564AB56}"/>
                </a:ext>
              </a:extLst>
            </p:cNvPr>
            <p:cNvSpPr/>
            <p:nvPr/>
          </p:nvSpPr>
          <p:spPr>
            <a:xfrm>
              <a:off x="13350572" y="7019680"/>
              <a:ext cx="151341" cy="371713"/>
            </a:xfrm>
            <a:custGeom>
              <a:avLst/>
              <a:gdLst/>
              <a:ahLst/>
              <a:cxnLst/>
              <a:rect l="l" t="t" r="r" b="b"/>
              <a:pathLst>
                <a:path w="151341" h="371713" extrusionOk="0">
                  <a:moveTo>
                    <a:pt x="139172" y="371713"/>
                  </a:moveTo>
                  <a:lnTo>
                    <a:pt x="12170" y="371713"/>
                  </a:lnTo>
                  <a:cubicBezTo>
                    <a:pt x="5449" y="371713"/>
                    <a:pt x="0" y="366266"/>
                    <a:pt x="0" y="359548"/>
                  </a:cubicBezTo>
                  <a:lnTo>
                    <a:pt x="0" y="12166"/>
                  </a:lnTo>
                  <a:cubicBezTo>
                    <a:pt x="0" y="5447"/>
                    <a:pt x="5449" y="0"/>
                    <a:pt x="12170" y="0"/>
                  </a:cubicBezTo>
                  <a:lnTo>
                    <a:pt x="139172" y="0"/>
                  </a:lnTo>
                  <a:cubicBezTo>
                    <a:pt x="145893" y="0"/>
                    <a:pt x="151342" y="5447"/>
                    <a:pt x="151342" y="12166"/>
                  </a:cubicBezTo>
                  <a:lnTo>
                    <a:pt x="151342" y="359548"/>
                  </a:lnTo>
                  <a:cubicBezTo>
                    <a:pt x="151342" y="366266"/>
                    <a:pt x="145893" y="371713"/>
                    <a:pt x="139172" y="371713"/>
                  </a:cubicBezTo>
                  <a:close/>
                  <a:moveTo>
                    <a:pt x="24339" y="347382"/>
                  </a:moveTo>
                  <a:lnTo>
                    <a:pt x="127002" y="347382"/>
                  </a:lnTo>
                  <a:lnTo>
                    <a:pt x="127002" y="24332"/>
                  </a:lnTo>
                  <a:lnTo>
                    <a:pt x="24339" y="24332"/>
                  </a:lnTo>
                  <a:lnTo>
                    <a:pt x="24339" y="34738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407;p26">
              <a:extLst>
                <a:ext uri="{FF2B5EF4-FFF2-40B4-BE49-F238E27FC236}">
                  <a16:creationId xmlns:a16="http://schemas.microsoft.com/office/drawing/2014/main" xmlns="" id="{33219394-2696-F827-094F-B5726803E4E3}"/>
                </a:ext>
              </a:extLst>
            </p:cNvPr>
            <p:cNvSpPr/>
            <p:nvPr/>
          </p:nvSpPr>
          <p:spPr>
            <a:xfrm>
              <a:off x="13350572" y="7274041"/>
              <a:ext cx="151341" cy="24331"/>
            </a:xfrm>
            <a:custGeom>
              <a:avLst/>
              <a:gdLst/>
              <a:ahLst/>
              <a:cxnLst/>
              <a:rect l="l" t="t" r="r" b="b"/>
              <a:pathLst>
                <a:path w="151341" h="24331" extrusionOk="0">
                  <a:moveTo>
                    <a:pt x="139172" y="24332"/>
                  </a:moveTo>
                  <a:lnTo>
                    <a:pt x="12170" y="24332"/>
                  </a:lnTo>
                  <a:cubicBezTo>
                    <a:pt x="5449" y="24332"/>
                    <a:pt x="0" y="18884"/>
                    <a:pt x="0" y="12166"/>
                  </a:cubicBezTo>
                  <a:cubicBezTo>
                    <a:pt x="0" y="5447"/>
                    <a:pt x="5449" y="0"/>
                    <a:pt x="12170" y="0"/>
                  </a:cubicBezTo>
                  <a:lnTo>
                    <a:pt x="139172" y="0"/>
                  </a:lnTo>
                  <a:cubicBezTo>
                    <a:pt x="145893" y="0"/>
                    <a:pt x="151342" y="5447"/>
                    <a:pt x="151342" y="12166"/>
                  </a:cubicBezTo>
                  <a:cubicBezTo>
                    <a:pt x="151342" y="18884"/>
                    <a:pt x="145893" y="24332"/>
                    <a:pt x="139172" y="243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408;p26">
              <a:extLst>
                <a:ext uri="{FF2B5EF4-FFF2-40B4-BE49-F238E27FC236}">
                  <a16:creationId xmlns:a16="http://schemas.microsoft.com/office/drawing/2014/main" xmlns="" id="{979683F1-32C7-C0BC-7A3B-B69C3F54BB3C}"/>
                </a:ext>
              </a:extLst>
            </p:cNvPr>
            <p:cNvSpPr/>
            <p:nvPr/>
          </p:nvSpPr>
          <p:spPr>
            <a:xfrm>
              <a:off x="13306538" y="6282414"/>
              <a:ext cx="389580" cy="539589"/>
            </a:xfrm>
            <a:custGeom>
              <a:avLst/>
              <a:gdLst/>
              <a:ahLst/>
              <a:cxnLst/>
              <a:rect l="l" t="t" r="r" b="b"/>
              <a:pathLst>
                <a:path w="389580" h="539589" extrusionOk="0">
                  <a:moveTo>
                    <a:pt x="119704" y="0"/>
                  </a:moveTo>
                  <a:cubicBezTo>
                    <a:pt x="76655" y="0"/>
                    <a:pt x="36110" y="10338"/>
                    <a:pt x="0" y="28260"/>
                  </a:cubicBezTo>
                  <a:cubicBezTo>
                    <a:pt x="33277" y="72391"/>
                    <a:pt x="56204" y="163829"/>
                    <a:pt x="56204" y="269795"/>
                  </a:cubicBezTo>
                  <a:cubicBezTo>
                    <a:pt x="56204" y="375763"/>
                    <a:pt x="33277" y="467202"/>
                    <a:pt x="0" y="511329"/>
                  </a:cubicBezTo>
                  <a:cubicBezTo>
                    <a:pt x="36110" y="529253"/>
                    <a:pt x="76655" y="539589"/>
                    <a:pt x="119704" y="539589"/>
                  </a:cubicBezTo>
                  <a:cubicBezTo>
                    <a:pt x="268753" y="539589"/>
                    <a:pt x="389580" y="418800"/>
                    <a:pt x="389580" y="269795"/>
                  </a:cubicBezTo>
                  <a:cubicBezTo>
                    <a:pt x="389580" y="120792"/>
                    <a:pt x="268753" y="0"/>
                    <a:pt x="1197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D349532-0B4E-CF46-CD18-1E55CB699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407" y="4102642"/>
            <a:ext cx="709263" cy="829008"/>
          </a:xfrm>
          <a:prstGeom prst="rect">
            <a:avLst/>
          </a:prstGeom>
        </p:spPr>
      </p:pic>
      <p:sp>
        <p:nvSpPr>
          <p:cNvPr id="24" name="Google Shape;732;p37">
            <a:extLst>
              <a:ext uri="{FF2B5EF4-FFF2-40B4-BE49-F238E27FC236}">
                <a16:creationId xmlns:a16="http://schemas.microsoft.com/office/drawing/2014/main" xmlns="" id="{D2494FD4-99BC-702D-D92F-3BCECCE96496}"/>
              </a:ext>
            </a:extLst>
          </p:cNvPr>
          <p:cNvSpPr txBox="1">
            <a:spLocks/>
          </p:cNvSpPr>
          <p:nvPr/>
        </p:nvSpPr>
        <p:spPr>
          <a:xfrm>
            <a:off x="668613" y="1134755"/>
            <a:ext cx="8122972" cy="1006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•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>
              <a:buFont typeface="Barlow"/>
              <a:buNone/>
            </a:pPr>
            <a:r>
              <a:rPr lang="fr-FR" sz="1400" b="1" dirty="0"/>
              <a:t>2MRCJO </a:t>
            </a:r>
          </a:p>
          <a:p>
            <a:pPr marL="0" indent="0">
              <a:buFont typeface="Barlow"/>
              <a:buNone/>
            </a:pPr>
            <a:r>
              <a:rPr lang="fr-FR" sz="1400" dirty="0"/>
              <a:t>Crée une affiche pour présenter l’événement dans le lycée </a:t>
            </a:r>
          </a:p>
          <a:p>
            <a:pPr marL="0" indent="0">
              <a:buFont typeface="Barlow"/>
              <a:buNone/>
            </a:pPr>
            <a:r>
              <a:rPr lang="fr-FR" sz="1400" dirty="0"/>
              <a:t>Crée des petites affiche pour présenter chacun des ateliers animés par les élèves </a:t>
            </a:r>
            <a:endParaRPr lang="fr-FR" sz="1800" dirty="0"/>
          </a:p>
          <a:p>
            <a:pPr marL="0" indent="0">
              <a:spcBef>
                <a:spcPts val="800"/>
              </a:spcBef>
              <a:spcAft>
                <a:spcPts val="800"/>
              </a:spcAft>
              <a:buFont typeface="Barlow"/>
              <a:buNone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602069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36"/>
          <p:cNvSpPr txBox="1">
            <a:spLocks noGrp="1"/>
          </p:cNvSpPr>
          <p:nvPr>
            <p:ph type="title"/>
          </p:nvPr>
        </p:nvSpPr>
        <p:spPr>
          <a:xfrm>
            <a:off x="516600" y="514350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Projets</a:t>
            </a:r>
            <a:r>
              <a:rPr lang="en" dirty="0"/>
              <a:t> Culture </a:t>
            </a:r>
            <a:r>
              <a:rPr lang="en" dirty="0" err="1"/>
              <a:t>Hispanique</a:t>
            </a:r>
            <a:endParaRPr dirty="0"/>
          </a:p>
        </p:txBody>
      </p:sp>
      <p:sp>
        <p:nvSpPr>
          <p:cNvPr id="723" name="Google Shape;723;p36"/>
          <p:cNvSpPr txBox="1">
            <a:spLocks noGrp="1"/>
          </p:cNvSpPr>
          <p:nvPr>
            <p:ph type="body" idx="1"/>
          </p:nvPr>
        </p:nvSpPr>
        <p:spPr>
          <a:xfrm>
            <a:off x="516600" y="1232250"/>
            <a:ext cx="6234929" cy="346867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/>
              <a:t>Une programmation des activités physiques différente sur l’heure en quinzaine.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/>
              <a:t>1</a:t>
            </a:r>
            <a:r>
              <a:rPr lang="fr-FR" sz="2400" baseline="30000" dirty="0"/>
              <a:t>er</a:t>
            </a:r>
            <a:r>
              <a:rPr lang="fr-FR" sz="2400" dirty="0"/>
              <a:t> trimestre : 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2400" dirty="0" err="1"/>
              <a:t>Pétéca</a:t>
            </a:r>
            <a:r>
              <a:rPr lang="fr-FR" sz="2400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/>
              <a:t>2</a:t>
            </a:r>
            <a:r>
              <a:rPr lang="fr-FR" sz="2400" baseline="30000" dirty="0"/>
              <a:t>e</a:t>
            </a:r>
            <a:r>
              <a:rPr lang="fr-FR" sz="2400" dirty="0"/>
              <a:t> Trimestre : 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2400" dirty="0"/>
              <a:t>Salsa 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/>
              <a:t>3</a:t>
            </a:r>
            <a:r>
              <a:rPr lang="fr-FR" sz="2400" baseline="30000" dirty="0"/>
              <a:t>e</a:t>
            </a:r>
            <a:r>
              <a:rPr lang="fr-FR" sz="2400" dirty="0"/>
              <a:t> Expression corporelle </a:t>
            </a:r>
          </a:p>
        </p:txBody>
      </p:sp>
      <p:sp>
        <p:nvSpPr>
          <p:cNvPr id="724" name="Google Shape;724;p36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725" name="Google Shape;725;p36"/>
          <p:cNvSpPr/>
          <p:nvPr/>
        </p:nvSpPr>
        <p:spPr>
          <a:xfrm>
            <a:off x="7583170" y="304557"/>
            <a:ext cx="1137488" cy="1137486"/>
          </a:xfrm>
          <a:custGeom>
            <a:avLst/>
            <a:gdLst/>
            <a:ahLst/>
            <a:cxnLst/>
            <a:rect l="l" t="t" r="r" b="b"/>
            <a:pathLst>
              <a:path w="2274977" h="2274971" extrusionOk="0">
                <a:moveTo>
                  <a:pt x="2274977" y="1013036"/>
                </a:moveTo>
                <a:lnTo>
                  <a:pt x="2274977" y="1013036"/>
                </a:lnTo>
                <a:lnTo>
                  <a:pt x="2274977" y="0"/>
                </a:lnTo>
                <a:lnTo>
                  <a:pt x="2274977" y="0"/>
                </a:lnTo>
                <a:cubicBezTo>
                  <a:pt x="1018536" y="0"/>
                  <a:pt x="0" y="1018530"/>
                  <a:pt x="0" y="2274971"/>
                </a:cubicBezTo>
                <a:lnTo>
                  <a:pt x="1013047" y="2274971"/>
                </a:lnTo>
                <a:cubicBezTo>
                  <a:pt x="1013047" y="1578027"/>
                  <a:pt x="1578038" y="1013036"/>
                  <a:pt x="2274977" y="1013036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p36"/>
          <p:cNvSpPr/>
          <p:nvPr/>
        </p:nvSpPr>
        <p:spPr>
          <a:xfrm>
            <a:off x="6477000" y="1123749"/>
            <a:ext cx="1106170" cy="276543"/>
          </a:xfrm>
          <a:custGeom>
            <a:avLst/>
            <a:gdLst/>
            <a:ahLst/>
            <a:cxnLst/>
            <a:rect l="l" t="t" r="r" b="b"/>
            <a:pathLst>
              <a:path w="2212339" h="553085" extrusionOk="0">
                <a:moveTo>
                  <a:pt x="276542" y="0"/>
                </a:moveTo>
                <a:cubicBezTo>
                  <a:pt x="123753" y="0"/>
                  <a:pt x="0" y="123753"/>
                  <a:pt x="0" y="276543"/>
                </a:cubicBezTo>
                <a:cubicBezTo>
                  <a:pt x="0" y="429332"/>
                  <a:pt x="123753" y="553085"/>
                  <a:pt x="276542" y="553085"/>
                </a:cubicBezTo>
                <a:cubicBezTo>
                  <a:pt x="429332" y="553085"/>
                  <a:pt x="553085" y="429332"/>
                  <a:pt x="553085" y="276543"/>
                </a:cubicBezTo>
                <a:cubicBezTo>
                  <a:pt x="553085" y="123753"/>
                  <a:pt x="429332" y="0"/>
                  <a:pt x="276542" y="0"/>
                </a:cubicBezTo>
                <a:close/>
                <a:moveTo>
                  <a:pt x="1935797" y="0"/>
                </a:moveTo>
                <a:cubicBezTo>
                  <a:pt x="1783007" y="0"/>
                  <a:pt x="1659254" y="123753"/>
                  <a:pt x="1659254" y="276543"/>
                </a:cubicBezTo>
                <a:cubicBezTo>
                  <a:pt x="1659254" y="429332"/>
                  <a:pt x="1783007" y="553085"/>
                  <a:pt x="1935797" y="553085"/>
                </a:cubicBezTo>
                <a:cubicBezTo>
                  <a:pt x="2088586" y="553085"/>
                  <a:pt x="2212339" y="429332"/>
                  <a:pt x="2212339" y="276543"/>
                </a:cubicBezTo>
                <a:cubicBezTo>
                  <a:pt x="2212339" y="123753"/>
                  <a:pt x="2088586" y="0"/>
                  <a:pt x="1935797" y="0"/>
                </a:cubicBezTo>
                <a:close/>
                <a:moveTo>
                  <a:pt x="1106170" y="0"/>
                </a:moveTo>
                <a:cubicBezTo>
                  <a:pt x="953380" y="0"/>
                  <a:pt x="829627" y="123753"/>
                  <a:pt x="829627" y="276543"/>
                </a:cubicBezTo>
                <a:cubicBezTo>
                  <a:pt x="829627" y="429332"/>
                  <a:pt x="953380" y="553085"/>
                  <a:pt x="1106170" y="553085"/>
                </a:cubicBezTo>
                <a:cubicBezTo>
                  <a:pt x="1258959" y="553085"/>
                  <a:pt x="1382712" y="429332"/>
                  <a:pt x="1382712" y="276543"/>
                </a:cubicBezTo>
                <a:cubicBezTo>
                  <a:pt x="1382712" y="123753"/>
                  <a:pt x="1258959" y="0"/>
                  <a:pt x="11061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AD2B5CD-0B40-2C38-0DCE-9AE6611F6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698" y="2497778"/>
            <a:ext cx="2681570" cy="152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20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36"/>
          <p:cNvSpPr txBox="1">
            <a:spLocks noGrp="1"/>
          </p:cNvSpPr>
          <p:nvPr>
            <p:ph type="title"/>
          </p:nvPr>
        </p:nvSpPr>
        <p:spPr>
          <a:xfrm>
            <a:off x="516600" y="514350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Projet</a:t>
            </a:r>
            <a:r>
              <a:rPr lang="en" dirty="0"/>
              <a:t> Stage Kayak</a:t>
            </a:r>
            <a:endParaRPr dirty="0"/>
          </a:p>
        </p:txBody>
      </p:sp>
      <p:sp>
        <p:nvSpPr>
          <p:cNvPr id="723" name="Google Shape;723;p36"/>
          <p:cNvSpPr txBox="1">
            <a:spLocks noGrp="1"/>
          </p:cNvSpPr>
          <p:nvPr>
            <p:ph type="body" idx="1"/>
          </p:nvPr>
        </p:nvSpPr>
        <p:spPr>
          <a:xfrm>
            <a:off x="516600" y="1462979"/>
            <a:ext cx="6768900" cy="210693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/>
              <a:t>Poursuivre le projet Kayak :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Bloquer une date à l’avance avant le BAC ?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Trouver des créneaux de piscine 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Communiquer aux élèves 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400" dirty="0"/>
          </a:p>
        </p:txBody>
      </p:sp>
      <p:sp>
        <p:nvSpPr>
          <p:cNvPr id="724" name="Google Shape;724;p36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725" name="Google Shape;725;p36"/>
          <p:cNvSpPr/>
          <p:nvPr/>
        </p:nvSpPr>
        <p:spPr>
          <a:xfrm>
            <a:off x="7154881" y="514350"/>
            <a:ext cx="1638390" cy="1357030"/>
          </a:xfrm>
          <a:custGeom>
            <a:avLst/>
            <a:gdLst/>
            <a:ahLst/>
            <a:cxnLst/>
            <a:rect l="l" t="t" r="r" b="b"/>
            <a:pathLst>
              <a:path w="2274977" h="2274971" extrusionOk="0">
                <a:moveTo>
                  <a:pt x="2274977" y="1013036"/>
                </a:moveTo>
                <a:lnTo>
                  <a:pt x="2274977" y="1013036"/>
                </a:lnTo>
                <a:lnTo>
                  <a:pt x="2274977" y="0"/>
                </a:lnTo>
                <a:lnTo>
                  <a:pt x="2274977" y="0"/>
                </a:lnTo>
                <a:cubicBezTo>
                  <a:pt x="1018536" y="0"/>
                  <a:pt x="0" y="1018530"/>
                  <a:pt x="0" y="2274971"/>
                </a:cubicBezTo>
                <a:lnTo>
                  <a:pt x="1013047" y="2274971"/>
                </a:lnTo>
                <a:cubicBezTo>
                  <a:pt x="1013047" y="1578027"/>
                  <a:pt x="1578038" y="1013036"/>
                  <a:pt x="2274977" y="1013036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p36"/>
          <p:cNvSpPr/>
          <p:nvPr/>
        </p:nvSpPr>
        <p:spPr>
          <a:xfrm>
            <a:off x="6477000" y="1123749"/>
            <a:ext cx="1106170" cy="276543"/>
          </a:xfrm>
          <a:custGeom>
            <a:avLst/>
            <a:gdLst/>
            <a:ahLst/>
            <a:cxnLst/>
            <a:rect l="l" t="t" r="r" b="b"/>
            <a:pathLst>
              <a:path w="2212339" h="553085" extrusionOk="0">
                <a:moveTo>
                  <a:pt x="276542" y="0"/>
                </a:moveTo>
                <a:cubicBezTo>
                  <a:pt x="123753" y="0"/>
                  <a:pt x="0" y="123753"/>
                  <a:pt x="0" y="276543"/>
                </a:cubicBezTo>
                <a:cubicBezTo>
                  <a:pt x="0" y="429332"/>
                  <a:pt x="123753" y="553085"/>
                  <a:pt x="276542" y="553085"/>
                </a:cubicBezTo>
                <a:cubicBezTo>
                  <a:pt x="429332" y="553085"/>
                  <a:pt x="553085" y="429332"/>
                  <a:pt x="553085" y="276543"/>
                </a:cubicBezTo>
                <a:cubicBezTo>
                  <a:pt x="553085" y="123753"/>
                  <a:pt x="429332" y="0"/>
                  <a:pt x="276542" y="0"/>
                </a:cubicBezTo>
                <a:close/>
                <a:moveTo>
                  <a:pt x="1935797" y="0"/>
                </a:moveTo>
                <a:cubicBezTo>
                  <a:pt x="1783007" y="0"/>
                  <a:pt x="1659254" y="123753"/>
                  <a:pt x="1659254" y="276543"/>
                </a:cubicBezTo>
                <a:cubicBezTo>
                  <a:pt x="1659254" y="429332"/>
                  <a:pt x="1783007" y="553085"/>
                  <a:pt x="1935797" y="553085"/>
                </a:cubicBezTo>
                <a:cubicBezTo>
                  <a:pt x="2088586" y="553085"/>
                  <a:pt x="2212339" y="429332"/>
                  <a:pt x="2212339" y="276543"/>
                </a:cubicBezTo>
                <a:cubicBezTo>
                  <a:pt x="2212339" y="123753"/>
                  <a:pt x="2088586" y="0"/>
                  <a:pt x="1935797" y="0"/>
                </a:cubicBezTo>
                <a:close/>
                <a:moveTo>
                  <a:pt x="1106170" y="0"/>
                </a:moveTo>
                <a:cubicBezTo>
                  <a:pt x="953380" y="0"/>
                  <a:pt x="829627" y="123753"/>
                  <a:pt x="829627" y="276543"/>
                </a:cubicBezTo>
                <a:cubicBezTo>
                  <a:pt x="829627" y="429332"/>
                  <a:pt x="953380" y="553085"/>
                  <a:pt x="1106170" y="553085"/>
                </a:cubicBezTo>
                <a:cubicBezTo>
                  <a:pt x="1258959" y="553085"/>
                  <a:pt x="1382712" y="429332"/>
                  <a:pt x="1382712" y="276543"/>
                </a:cubicBezTo>
                <a:cubicBezTo>
                  <a:pt x="1382712" y="123753"/>
                  <a:pt x="1258959" y="0"/>
                  <a:pt x="11061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703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37"/>
          <p:cNvSpPr txBox="1">
            <a:spLocks noGrp="1"/>
          </p:cNvSpPr>
          <p:nvPr>
            <p:ph type="title"/>
          </p:nvPr>
        </p:nvSpPr>
        <p:spPr>
          <a:xfrm>
            <a:off x="851631" y="321351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Association Sportive</a:t>
            </a:r>
            <a:endParaRPr dirty="0"/>
          </a:p>
        </p:txBody>
      </p:sp>
      <p:sp>
        <p:nvSpPr>
          <p:cNvPr id="733" name="Google Shape;733;p37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734" name="Google Shape;734;p37"/>
          <p:cNvSpPr/>
          <p:nvPr/>
        </p:nvSpPr>
        <p:spPr>
          <a:xfrm>
            <a:off x="8356031" y="-568743"/>
            <a:ext cx="1137488" cy="1137486"/>
          </a:xfrm>
          <a:custGeom>
            <a:avLst/>
            <a:gdLst/>
            <a:ahLst/>
            <a:cxnLst/>
            <a:rect l="l" t="t" r="r" b="b"/>
            <a:pathLst>
              <a:path w="2274977" h="2274971" extrusionOk="0">
                <a:moveTo>
                  <a:pt x="2274977" y="1013036"/>
                </a:moveTo>
                <a:lnTo>
                  <a:pt x="2274977" y="1013036"/>
                </a:lnTo>
                <a:lnTo>
                  <a:pt x="2274977" y="0"/>
                </a:lnTo>
                <a:lnTo>
                  <a:pt x="2274977" y="0"/>
                </a:lnTo>
                <a:cubicBezTo>
                  <a:pt x="1018536" y="0"/>
                  <a:pt x="0" y="1018530"/>
                  <a:pt x="0" y="2274971"/>
                </a:cubicBezTo>
                <a:lnTo>
                  <a:pt x="1013047" y="2274971"/>
                </a:lnTo>
                <a:cubicBezTo>
                  <a:pt x="1013047" y="1578027"/>
                  <a:pt x="1578038" y="1013036"/>
                  <a:pt x="2274977" y="1013036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37"/>
          <p:cNvSpPr/>
          <p:nvPr/>
        </p:nvSpPr>
        <p:spPr>
          <a:xfrm>
            <a:off x="7249861" y="0"/>
            <a:ext cx="1106170" cy="276543"/>
          </a:xfrm>
          <a:custGeom>
            <a:avLst/>
            <a:gdLst/>
            <a:ahLst/>
            <a:cxnLst/>
            <a:rect l="l" t="t" r="r" b="b"/>
            <a:pathLst>
              <a:path w="2212339" h="553085" extrusionOk="0">
                <a:moveTo>
                  <a:pt x="276542" y="0"/>
                </a:moveTo>
                <a:cubicBezTo>
                  <a:pt x="123753" y="0"/>
                  <a:pt x="0" y="123753"/>
                  <a:pt x="0" y="276543"/>
                </a:cubicBezTo>
                <a:cubicBezTo>
                  <a:pt x="0" y="429332"/>
                  <a:pt x="123753" y="553085"/>
                  <a:pt x="276542" y="553085"/>
                </a:cubicBezTo>
                <a:cubicBezTo>
                  <a:pt x="429332" y="553085"/>
                  <a:pt x="553085" y="429332"/>
                  <a:pt x="553085" y="276543"/>
                </a:cubicBezTo>
                <a:cubicBezTo>
                  <a:pt x="553085" y="123753"/>
                  <a:pt x="429332" y="0"/>
                  <a:pt x="276542" y="0"/>
                </a:cubicBezTo>
                <a:close/>
                <a:moveTo>
                  <a:pt x="1935797" y="0"/>
                </a:moveTo>
                <a:cubicBezTo>
                  <a:pt x="1783007" y="0"/>
                  <a:pt x="1659254" y="123753"/>
                  <a:pt x="1659254" y="276543"/>
                </a:cubicBezTo>
                <a:cubicBezTo>
                  <a:pt x="1659254" y="429332"/>
                  <a:pt x="1783007" y="553085"/>
                  <a:pt x="1935797" y="553085"/>
                </a:cubicBezTo>
                <a:cubicBezTo>
                  <a:pt x="2088586" y="553085"/>
                  <a:pt x="2212339" y="429332"/>
                  <a:pt x="2212339" y="276543"/>
                </a:cubicBezTo>
                <a:cubicBezTo>
                  <a:pt x="2212339" y="123753"/>
                  <a:pt x="2088586" y="0"/>
                  <a:pt x="1935797" y="0"/>
                </a:cubicBezTo>
                <a:close/>
                <a:moveTo>
                  <a:pt x="1106170" y="0"/>
                </a:moveTo>
                <a:cubicBezTo>
                  <a:pt x="953380" y="0"/>
                  <a:pt x="829627" y="123753"/>
                  <a:pt x="829627" y="276543"/>
                </a:cubicBezTo>
                <a:cubicBezTo>
                  <a:pt x="829627" y="429332"/>
                  <a:pt x="953380" y="553085"/>
                  <a:pt x="1106170" y="553085"/>
                </a:cubicBezTo>
                <a:cubicBezTo>
                  <a:pt x="1258959" y="553085"/>
                  <a:pt x="1382712" y="429332"/>
                  <a:pt x="1382712" y="276543"/>
                </a:cubicBezTo>
                <a:cubicBezTo>
                  <a:pt x="1382712" y="123753"/>
                  <a:pt x="1258959" y="0"/>
                  <a:pt x="11061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32;p37">
            <a:extLst>
              <a:ext uri="{FF2B5EF4-FFF2-40B4-BE49-F238E27FC236}">
                <a16:creationId xmlns:a16="http://schemas.microsoft.com/office/drawing/2014/main" xmlns="" id="{6F982318-1220-8255-BC0A-D668D5D24C3C}"/>
              </a:ext>
            </a:extLst>
          </p:cNvPr>
          <p:cNvSpPr txBox="1">
            <a:spLocks/>
          </p:cNvSpPr>
          <p:nvPr/>
        </p:nvSpPr>
        <p:spPr>
          <a:xfrm>
            <a:off x="4268835" y="3105816"/>
            <a:ext cx="4046636" cy="2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•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>
              <a:buFont typeface="Barlow"/>
              <a:buNone/>
            </a:pPr>
            <a:r>
              <a:rPr lang="fr-FR" sz="1400" b="1" dirty="0"/>
              <a:t>Communication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Constat d’un problème dans la communication, pour prévenir l’ensemble des élèves d’un événement etc…  </a:t>
            </a:r>
            <a:r>
              <a:rPr lang="fr-FR" sz="1400" dirty="0">
                <a:sym typeface="Wingdings" pitchFamily="2" charset="2"/>
              </a:rPr>
              <a:t> Nous pensons à la création d’un compte de  </a:t>
            </a:r>
            <a:r>
              <a:rPr lang="fr-FR" sz="1400" u="sng" dirty="0" err="1">
                <a:sym typeface="Wingdings" pitchFamily="2" charset="2"/>
              </a:rPr>
              <a:t>AS.Arthur</a:t>
            </a:r>
            <a:r>
              <a:rPr lang="fr-FR" sz="1400" u="sng" dirty="0">
                <a:sym typeface="Wingdings" pitchFamily="2" charset="2"/>
              </a:rPr>
              <a:t> Rimbaud La Courneuve  </a:t>
            </a:r>
            <a:r>
              <a:rPr lang="fr-FR" sz="1400" dirty="0">
                <a:sym typeface="Wingdings" pitchFamily="2" charset="2"/>
              </a:rPr>
              <a:t>sur le réseau social </a:t>
            </a:r>
            <a:r>
              <a:rPr lang="fr-FR" sz="1400" b="1" dirty="0">
                <a:sym typeface="Wingdings" pitchFamily="2" charset="2"/>
              </a:rPr>
              <a:t>INSTAGRAM </a:t>
            </a:r>
            <a:endParaRPr lang="fr-FR" sz="1800" b="1" u="sng" dirty="0"/>
          </a:p>
          <a:p>
            <a:pPr marL="0" indent="0">
              <a:spcBef>
                <a:spcPts val="800"/>
              </a:spcBef>
              <a:spcAft>
                <a:spcPts val="800"/>
              </a:spcAft>
              <a:buFont typeface="Barlow"/>
              <a:buNone/>
            </a:pPr>
            <a:endParaRPr lang="fr-FR" sz="1800" dirty="0"/>
          </a:p>
        </p:txBody>
      </p:sp>
      <p:sp>
        <p:nvSpPr>
          <p:cNvPr id="24" name="Google Shape;732;p37">
            <a:extLst>
              <a:ext uri="{FF2B5EF4-FFF2-40B4-BE49-F238E27FC236}">
                <a16:creationId xmlns:a16="http://schemas.microsoft.com/office/drawing/2014/main" xmlns="" id="{D2494FD4-99BC-702D-D92F-3BCECCE96496}"/>
              </a:ext>
            </a:extLst>
          </p:cNvPr>
          <p:cNvSpPr txBox="1">
            <a:spLocks/>
          </p:cNvSpPr>
          <p:nvPr/>
        </p:nvSpPr>
        <p:spPr>
          <a:xfrm>
            <a:off x="668615" y="987717"/>
            <a:ext cx="2638112" cy="3408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•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>
              <a:buFont typeface="Barlow"/>
              <a:buNone/>
            </a:pPr>
            <a:r>
              <a:rPr lang="fr-FR" sz="1400" b="1" dirty="0"/>
              <a:t>PRIX de la cotisation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5euros </a:t>
            </a:r>
            <a:r>
              <a:rPr lang="fr-FR" sz="14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b="1" dirty="0"/>
          </a:p>
          <a:p>
            <a:pPr marL="0" indent="0">
              <a:buNone/>
            </a:pPr>
            <a:r>
              <a:rPr lang="fr-FR" sz="1400" b="1" dirty="0"/>
              <a:t>Prévoir un CA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Statut de  « jeune président / trésorier / reporter » ?</a:t>
            </a:r>
          </a:p>
          <a:p>
            <a:pPr marL="0" indent="0">
              <a:buNone/>
            </a:pPr>
            <a:r>
              <a:rPr lang="fr-FR" sz="1400" dirty="0"/>
              <a:t> </a:t>
            </a:r>
          </a:p>
          <a:p>
            <a:pPr marL="0" indent="0">
              <a:buNone/>
            </a:pPr>
            <a:r>
              <a:rPr lang="fr-FR" sz="1400" b="1" dirty="0"/>
              <a:t>AS des personnels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Gymnase El </a:t>
            </a:r>
            <a:r>
              <a:rPr lang="fr-FR" sz="1400" dirty="0" err="1"/>
              <a:t>Ouaffi</a:t>
            </a:r>
            <a:r>
              <a:rPr lang="fr-FR" sz="1400" dirty="0"/>
              <a:t> le mardi soir de 17h30 à 19h30 .</a:t>
            </a:r>
            <a:br>
              <a:rPr lang="fr-FR" sz="1400" dirty="0"/>
            </a:br>
            <a:r>
              <a:rPr lang="fr-FR" sz="1400" dirty="0"/>
              <a:t>- Badminton</a:t>
            </a:r>
            <a:br>
              <a:rPr lang="fr-FR" sz="1400" dirty="0"/>
            </a:br>
            <a:r>
              <a:rPr lang="fr-FR" sz="1400" dirty="0"/>
              <a:t>- Escalade</a:t>
            </a:r>
            <a:br>
              <a:rPr lang="fr-FR" sz="1400" dirty="0"/>
            </a:br>
            <a:r>
              <a:rPr lang="fr-FR" sz="1400" dirty="0"/>
              <a:t>- Musculation / Step / LIA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EBA742C-8C31-F7E8-FDD7-0CECD879A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031" y="3538211"/>
            <a:ext cx="798678" cy="783269"/>
          </a:xfrm>
          <a:prstGeom prst="rect">
            <a:avLst/>
          </a:prstGeom>
        </p:spPr>
      </p:pic>
      <p:sp>
        <p:nvSpPr>
          <p:cNvPr id="21" name="Google Shape;732;p37">
            <a:extLst>
              <a:ext uri="{FF2B5EF4-FFF2-40B4-BE49-F238E27FC236}">
                <a16:creationId xmlns:a16="http://schemas.microsoft.com/office/drawing/2014/main" xmlns="" id="{7E208EE4-7FAC-3997-315D-17542E1AB754}"/>
              </a:ext>
            </a:extLst>
          </p:cNvPr>
          <p:cNvSpPr txBox="1">
            <a:spLocks/>
          </p:cNvSpPr>
          <p:nvPr/>
        </p:nvSpPr>
        <p:spPr>
          <a:xfrm>
            <a:off x="4268835" y="987716"/>
            <a:ext cx="3918235" cy="125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•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>
              <a:buFont typeface="Barlow"/>
              <a:buNone/>
            </a:pPr>
            <a:r>
              <a:rPr lang="fr-FR" sz="1400" b="1" dirty="0"/>
              <a:t>Sortie AS pour les 1ers inscrits 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Constat 2021 très positif ! Pour l’accrobranche 30 élèves inscrits en Sept.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b="1" dirty="0"/>
          </a:p>
          <a:p>
            <a:pPr marL="0" indent="0">
              <a:buNone/>
            </a:pPr>
            <a:r>
              <a:rPr lang="fr-FR" sz="1400" b="1" dirty="0"/>
              <a:t>Création d’un t-shirt + Logo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Créer des t-shirt pour les compétitions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Créer des t-shirt pour les élèves avec un cout minime </a:t>
            </a:r>
          </a:p>
          <a:p>
            <a:pPr marL="0" indent="0">
              <a:buNone/>
            </a:pPr>
            <a:r>
              <a:rPr lang="fr-FR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4643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37"/>
          <p:cNvSpPr txBox="1">
            <a:spLocks noGrp="1"/>
          </p:cNvSpPr>
          <p:nvPr>
            <p:ph type="title"/>
          </p:nvPr>
        </p:nvSpPr>
        <p:spPr>
          <a:xfrm>
            <a:off x="851631" y="321351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INSTAGRAM</a:t>
            </a:r>
            <a:endParaRPr dirty="0"/>
          </a:p>
        </p:txBody>
      </p:sp>
      <p:sp>
        <p:nvSpPr>
          <p:cNvPr id="733" name="Google Shape;733;p37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734" name="Google Shape;734;p37"/>
          <p:cNvSpPr/>
          <p:nvPr/>
        </p:nvSpPr>
        <p:spPr>
          <a:xfrm>
            <a:off x="8356031" y="-568743"/>
            <a:ext cx="1137488" cy="1137486"/>
          </a:xfrm>
          <a:custGeom>
            <a:avLst/>
            <a:gdLst/>
            <a:ahLst/>
            <a:cxnLst/>
            <a:rect l="l" t="t" r="r" b="b"/>
            <a:pathLst>
              <a:path w="2274977" h="2274971" extrusionOk="0">
                <a:moveTo>
                  <a:pt x="2274977" y="1013036"/>
                </a:moveTo>
                <a:lnTo>
                  <a:pt x="2274977" y="1013036"/>
                </a:lnTo>
                <a:lnTo>
                  <a:pt x="2274977" y="0"/>
                </a:lnTo>
                <a:lnTo>
                  <a:pt x="2274977" y="0"/>
                </a:lnTo>
                <a:cubicBezTo>
                  <a:pt x="1018536" y="0"/>
                  <a:pt x="0" y="1018530"/>
                  <a:pt x="0" y="2274971"/>
                </a:cubicBezTo>
                <a:lnTo>
                  <a:pt x="1013047" y="2274971"/>
                </a:lnTo>
                <a:cubicBezTo>
                  <a:pt x="1013047" y="1578027"/>
                  <a:pt x="1578038" y="1013036"/>
                  <a:pt x="2274977" y="1013036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37"/>
          <p:cNvSpPr/>
          <p:nvPr/>
        </p:nvSpPr>
        <p:spPr>
          <a:xfrm>
            <a:off x="7249861" y="0"/>
            <a:ext cx="1106170" cy="276543"/>
          </a:xfrm>
          <a:custGeom>
            <a:avLst/>
            <a:gdLst/>
            <a:ahLst/>
            <a:cxnLst/>
            <a:rect l="l" t="t" r="r" b="b"/>
            <a:pathLst>
              <a:path w="2212339" h="553085" extrusionOk="0">
                <a:moveTo>
                  <a:pt x="276542" y="0"/>
                </a:moveTo>
                <a:cubicBezTo>
                  <a:pt x="123753" y="0"/>
                  <a:pt x="0" y="123753"/>
                  <a:pt x="0" y="276543"/>
                </a:cubicBezTo>
                <a:cubicBezTo>
                  <a:pt x="0" y="429332"/>
                  <a:pt x="123753" y="553085"/>
                  <a:pt x="276542" y="553085"/>
                </a:cubicBezTo>
                <a:cubicBezTo>
                  <a:pt x="429332" y="553085"/>
                  <a:pt x="553085" y="429332"/>
                  <a:pt x="553085" y="276543"/>
                </a:cubicBezTo>
                <a:cubicBezTo>
                  <a:pt x="553085" y="123753"/>
                  <a:pt x="429332" y="0"/>
                  <a:pt x="276542" y="0"/>
                </a:cubicBezTo>
                <a:close/>
                <a:moveTo>
                  <a:pt x="1935797" y="0"/>
                </a:moveTo>
                <a:cubicBezTo>
                  <a:pt x="1783007" y="0"/>
                  <a:pt x="1659254" y="123753"/>
                  <a:pt x="1659254" y="276543"/>
                </a:cubicBezTo>
                <a:cubicBezTo>
                  <a:pt x="1659254" y="429332"/>
                  <a:pt x="1783007" y="553085"/>
                  <a:pt x="1935797" y="553085"/>
                </a:cubicBezTo>
                <a:cubicBezTo>
                  <a:pt x="2088586" y="553085"/>
                  <a:pt x="2212339" y="429332"/>
                  <a:pt x="2212339" y="276543"/>
                </a:cubicBezTo>
                <a:cubicBezTo>
                  <a:pt x="2212339" y="123753"/>
                  <a:pt x="2088586" y="0"/>
                  <a:pt x="1935797" y="0"/>
                </a:cubicBezTo>
                <a:close/>
                <a:moveTo>
                  <a:pt x="1106170" y="0"/>
                </a:moveTo>
                <a:cubicBezTo>
                  <a:pt x="953380" y="0"/>
                  <a:pt x="829627" y="123753"/>
                  <a:pt x="829627" y="276543"/>
                </a:cubicBezTo>
                <a:cubicBezTo>
                  <a:pt x="829627" y="429332"/>
                  <a:pt x="953380" y="553085"/>
                  <a:pt x="1106170" y="553085"/>
                </a:cubicBezTo>
                <a:cubicBezTo>
                  <a:pt x="1258959" y="553085"/>
                  <a:pt x="1382712" y="429332"/>
                  <a:pt x="1382712" y="276543"/>
                </a:cubicBezTo>
                <a:cubicBezTo>
                  <a:pt x="1382712" y="123753"/>
                  <a:pt x="1258959" y="0"/>
                  <a:pt x="11061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32;p37">
            <a:extLst>
              <a:ext uri="{FF2B5EF4-FFF2-40B4-BE49-F238E27FC236}">
                <a16:creationId xmlns:a16="http://schemas.microsoft.com/office/drawing/2014/main" xmlns="" id="{6F982318-1220-8255-BC0A-D668D5D24C3C}"/>
              </a:ext>
            </a:extLst>
          </p:cNvPr>
          <p:cNvSpPr txBox="1">
            <a:spLocks/>
          </p:cNvSpPr>
          <p:nvPr/>
        </p:nvSpPr>
        <p:spPr>
          <a:xfrm>
            <a:off x="253103" y="881746"/>
            <a:ext cx="8122972" cy="276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•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600"/>
              <a:buFont typeface="Barlow"/>
              <a:buChar char="■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>
              <a:buFont typeface="Barlow"/>
              <a:buNone/>
            </a:pPr>
            <a:r>
              <a:rPr lang="fr-FR" sz="1400" b="1" dirty="0"/>
              <a:t>Exemples  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Font typeface="Barlow"/>
              <a:buNone/>
            </a:pPr>
            <a:endParaRPr lang="fr-FR" sz="1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EBA742C-8C31-F7E8-FDD7-0CECD879A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817" y="177108"/>
            <a:ext cx="798678" cy="78326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1F4F9D1-FC7D-9E4B-AA9B-EAAE6AD0C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87" y="1191059"/>
            <a:ext cx="1721782" cy="37263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FEF75AA-FF0C-AD43-3BFC-FFDCDA7CE7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5639" y="1205284"/>
            <a:ext cx="1721781" cy="372636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1200C24-4A8F-3897-3C39-D9D7856B34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3890" y="1183493"/>
            <a:ext cx="1728353" cy="374059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E7E9A98-A5B8-7E62-CAB3-DF5105A497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6270" y="1173946"/>
            <a:ext cx="1728354" cy="374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51865"/>
      </p:ext>
    </p:extLst>
  </p:cSld>
  <p:clrMapOvr>
    <a:masterClrMapping/>
  </p:clrMapOvr>
</p:sld>
</file>

<file path=ppt/theme/theme1.xml><?xml version="1.0" encoding="utf-8"?>
<a:theme xmlns:a="http://schemas.openxmlformats.org/drawingml/2006/main" name="Business Geometric Template">
  <a:themeElements>
    <a:clrScheme name="Custom 347">
      <a:dk1>
        <a:srgbClr val="363739"/>
      </a:dk1>
      <a:lt1>
        <a:srgbClr val="FFFFFF"/>
      </a:lt1>
      <a:dk2>
        <a:srgbClr val="888888"/>
      </a:dk2>
      <a:lt2>
        <a:srgbClr val="F5F5EF"/>
      </a:lt2>
      <a:accent1>
        <a:srgbClr val="EFBC49"/>
      </a:accent1>
      <a:accent2>
        <a:srgbClr val="D8A530"/>
      </a:accent2>
      <a:accent3>
        <a:srgbClr val="AB8540"/>
      </a:accent3>
      <a:accent4>
        <a:srgbClr val="494F56"/>
      </a:accent4>
      <a:accent5>
        <a:srgbClr val="888888"/>
      </a:accent5>
      <a:accent6>
        <a:srgbClr val="B1B1B2"/>
      </a:accent6>
      <a:hlink>
        <a:srgbClr val="36373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271</Words>
  <Application>Microsoft Office PowerPoint</Application>
  <PresentationFormat>Affichage à l'écran (16:9)</PresentationFormat>
  <Paragraphs>65</Paragraphs>
  <Slides>7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2" baseType="lpstr">
      <vt:lpstr>Barlow</vt:lpstr>
      <vt:lpstr>Calibri</vt:lpstr>
      <vt:lpstr>Wingdings</vt:lpstr>
      <vt:lpstr>Arial</vt:lpstr>
      <vt:lpstr>Business Geometric Template</vt:lpstr>
      <vt:lpstr>Projets EPS</vt:lpstr>
      <vt:lpstr>Classe option JO </vt:lpstr>
      <vt:lpstr>Arts Appliqués</vt:lpstr>
      <vt:lpstr>Projets Culture Hispanique</vt:lpstr>
      <vt:lpstr>Projet Stage Kayak</vt:lpstr>
      <vt:lpstr>Association Sportive</vt:lpstr>
      <vt:lpstr>INSTAGRAM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Title Goes Here</dc:title>
  <dc:creator>proviseur</dc:creator>
  <cp:lastModifiedBy>proviseur</cp:lastModifiedBy>
  <cp:revision>4</cp:revision>
  <dcterms:modified xsi:type="dcterms:W3CDTF">2022-09-11T16:24:12Z</dcterms:modified>
</cp:coreProperties>
</file>